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6" r:id="rId5"/>
    <p:sldId id="258" r:id="rId6"/>
    <p:sldId id="259" r:id="rId7"/>
    <p:sldId id="267" r:id="rId8"/>
    <p:sldId id="261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2" r:id="rId18"/>
    <p:sldId id="263" r:id="rId19"/>
    <p:sldId id="26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843"/>
    <p:restoredTop sz="90902"/>
  </p:normalViewPr>
  <p:slideViewPr>
    <p:cSldViewPr>
      <p:cViewPr varScale="1">
        <p:scale>
          <a:sx n="70" d="100"/>
          <a:sy n="70" d="100"/>
        </p:scale>
        <p:origin x="7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4D52FA-5292-A946-B321-B00CD72A9D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8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5B750F-A222-B340-A570-4B190398A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9C2F72-263E-4744-80C5-5B3037279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CBCC8C0-A3C5-E04C-8B2B-750CF3460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2D4F7D-DE24-8F46-901C-69FC4C688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7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833862-2571-5648-9A2D-0DA940DFF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0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CD87D3-9446-F048-913B-335B0BD20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6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BD5116-3462-EC40-ABD0-BC4EC2964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3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8A34CB-F61D-CA4B-85C3-7CF9D4EC7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5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9B9DFB-68F0-CD40-9A8F-C6FA62622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6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55C619-DA1B-DB41-A3E9-F19ABB037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6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31398" y="5391053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9512" y="5733256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651169" y="6364473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i="1" dirty="0"/>
              <a:t>Contemporary Tourism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Planning and Managing the Contemporary Tourism Destination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544E-1FEC-9C11-83FE-326AE4599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Boosterism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FE8F6-C2FF-528A-6CDB-FD45C5EB3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non-planning</a:t>
            </a:r>
          </a:p>
          <a:p>
            <a:r>
              <a:rPr lang="en-US" dirty="0"/>
              <a:t>the simplistic attitude that tourism development is inherently good and will be of automatic benefit to the destination</a:t>
            </a:r>
          </a:p>
          <a:p>
            <a:r>
              <a:rPr lang="en-US" dirty="0"/>
              <a:t>Growth-oriented, with little or no questioning as to the appropriateness of growth</a:t>
            </a:r>
          </a:p>
        </p:txBody>
      </p:sp>
    </p:spTree>
    <p:extLst>
      <p:ext uri="{BB962C8B-B14F-4D97-AF65-F5344CB8AC3E}">
        <p14:creationId xmlns:p14="http://schemas.microsoft.com/office/powerpoint/2010/main" val="305616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273A9-FB05-424E-3D9E-C0EE8E08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BC7E7-D31E-6B14-71EE-1CC3AC7D9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1200"/>
            <a:ext cx="8568952" cy="4616152"/>
          </a:xfrm>
        </p:spPr>
        <p:txBody>
          <a:bodyPr/>
          <a:lstStyle/>
          <a:p>
            <a:r>
              <a:rPr lang="en-US" dirty="0"/>
              <a:t>Constructs the tourism planning problem around economic questions in terms of tourism’s role in destination, regional and national economic growth and development.</a:t>
            </a:r>
          </a:p>
          <a:p>
            <a:r>
              <a:rPr lang="en-US" dirty="0"/>
              <a:t>Emphasizes the economic impacts of tourism and the most efficient and effective use of tourism to create income and employment benefits for regions, communities or countries.</a:t>
            </a:r>
          </a:p>
        </p:txBody>
      </p:sp>
    </p:spTree>
    <p:extLst>
      <p:ext uri="{BB962C8B-B14F-4D97-AF65-F5344CB8AC3E}">
        <p14:creationId xmlns:p14="http://schemas.microsoft.com/office/powerpoint/2010/main" val="1446328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160B2-5C3E-CAAA-40B7-D49B0964C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Physical/Spatial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C2E52-F63D-F787-08BA-6DBD3AD1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81200"/>
            <a:ext cx="8352928" cy="4616152"/>
          </a:xfrm>
        </p:spPr>
        <p:txBody>
          <a:bodyPr/>
          <a:lstStyle/>
          <a:p>
            <a:r>
              <a:rPr lang="en-US" dirty="0"/>
              <a:t>Derived from urban and regional planning / geography</a:t>
            </a:r>
          </a:p>
          <a:p>
            <a:r>
              <a:rPr lang="en-US" dirty="0"/>
              <a:t>Economic development is regarded as being dependent on the ‘wise use’ or stewardship of natural resources.</a:t>
            </a:r>
          </a:p>
          <a:p>
            <a:r>
              <a:rPr lang="en-US" dirty="0"/>
              <a:t>Strong natural area focus, e.g. park planning</a:t>
            </a:r>
          </a:p>
        </p:txBody>
      </p:sp>
    </p:spTree>
    <p:extLst>
      <p:ext uri="{BB962C8B-B14F-4D97-AF65-F5344CB8AC3E}">
        <p14:creationId xmlns:p14="http://schemas.microsoft.com/office/powerpoint/2010/main" val="3386758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160B2-5C3E-CAAA-40B7-D49B0964C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Physical/Spatial key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C2E52-F63D-F787-08BA-6DBD3AD1C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19" y="1752600"/>
            <a:ext cx="4244281" cy="4844752"/>
          </a:xfrm>
        </p:spPr>
        <p:txBody>
          <a:bodyPr/>
          <a:lstStyle/>
          <a:p>
            <a:r>
              <a:rPr lang="en-US" dirty="0"/>
              <a:t>Key planning areas from this perspective include:</a:t>
            </a:r>
          </a:p>
          <a:p>
            <a:r>
              <a:rPr lang="en-US" dirty="0"/>
              <a:t>carrying capacity;</a:t>
            </a:r>
          </a:p>
          <a:p>
            <a:r>
              <a:rPr lang="en-US" dirty="0"/>
              <a:t>hazard and risk assessment;</a:t>
            </a:r>
          </a:p>
          <a:p>
            <a:r>
              <a:rPr lang="en-US" dirty="0"/>
              <a:t>stakeholder attitudes,</a:t>
            </a:r>
          </a:p>
          <a:p>
            <a:r>
              <a:rPr lang="en-US" dirty="0" err="1"/>
              <a:t>behaviour</a:t>
            </a:r>
            <a:r>
              <a:rPr lang="en-US" dirty="0"/>
              <a:t> and perceptions;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5B796-8DF6-C982-0D3F-DE371BF74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981200"/>
            <a:ext cx="4244281" cy="4616152"/>
          </a:xfrm>
        </p:spPr>
        <p:txBody>
          <a:bodyPr/>
          <a:lstStyle/>
          <a:p>
            <a:r>
              <a:rPr lang="en-US" dirty="0"/>
              <a:t>resource and landscape evaluation; </a:t>
            </a:r>
          </a:p>
          <a:p>
            <a:r>
              <a:rPr lang="en-US" dirty="0"/>
              <a:t>resource appraisal and allocation; </a:t>
            </a:r>
          </a:p>
          <a:p>
            <a:r>
              <a:rPr lang="en-US" dirty="0"/>
              <a:t>decision-making and evaluation; </a:t>
            </a:r>
          </a:p>
          <a:p>
            <a:r>
              <a:rPr lang="en-US" dirty="0"/>
              <a:t>the development of appropriate institutional arrangements.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55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168483-137C-C00C-B6AE-D9149A726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Oriented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D2338-920F-50D9-5875-3D9F97A09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988768"/>
          </a:xfrm>
        </p:spPr>
        <p:txBody>
          <a:bodyPr/>
          <a:lstStyle/>
          <a:p>
            <a:r>
              <a:rPr lang="en-US" dirty="0"/>
              <a:t>Suggests that in satisfying local needs it is possible to satisfy the needs of tourists (‘win-win’). Influential, but not adopted because:</a:t>
            </a:r>
          </a:p>
          <a:p>
            <a:r>
              <a:rPr lang="en-US" sz="2800" dirty="0"/>
              <a:t>Seen as being more time consuming and expensive than other approaches;</a:t>
            </a:r>
          </a:p>
          <a:p>
            <a:r>
              <a:rPr lang="en-US" sz="2800" dirty="0"/>
              <a:t>Blurred where control lay in decision-making;</a:t>
            </a:r>
          </a:p>
          <a:p>
            <a:r>
              <a:rPr lang="en-US" sz="2800" dirty="0"/>
              <a:t>Planning outcomes may not meet the more economically oriented agendas of the tourism industry and government</a:t>
            </a:r>
          </a:p>
        </p:txBody>
      </p:sp>
    </p:spTree>
    <p:extLst>
      <p:ext uri="{BB962C8B-B14F-4D97-AF65-F5344CB8AC3E}">
        <p14:creationId xmlns:p14="http://schemas.microsoft.com/office/powerpoint/2010/main" val="1421009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04D35-0884-BFBE-A28F-658AFB9F4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Sustainable Tourism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BFB3B-52CA-D5E1-28E1-9DBFBFF8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Ideas of sustainable development have been hugely influential in destination planning and planning legislation. </a:t>
            </a:r>
          </a:p>
          <a:p>
            <a:r>
              <a:rPr lang="en-US" dirty="0"/>
              <a:t>The transformation of the principles of sustainable development into successful planning interventions has been extremely difficult</a:t>
            </a:r>
          </a:p>
        </p:txBody>
      </p:sp>
    </p:spTree>
    <p:extLst>
      <p:ext uri="{BB962C8B-B14F-4D97-AF65-F5344CB8AC3E}">
        <p14:creationId xmlns:p14="http://schemas.microsoft.com/office/powerpoint/2010/main" val="280260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490C5-1817-97DF-221B-E0E0C1DE9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dirty="0"/>
              <a:t>Sustainable Tourism Planning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986D0-FF5B-F228-729F-D134FE083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4824536"/>
          </a:xfrm>
        </p:spPr>
        <p:txBody>
          <a:bodyPr/>
          <a:lstStyle/>
          <a:p>
            <a:r>
              <a:rPr lang="en-US" dirty="0"/>
              <a:t>Cooperative and integrated control systems</a:t>
            </a:r>
          </a:p>
          <a:p>
            <a:r>
              <a:rPr lang="en-US" dirty="0"/>
              <a:t>Development of industry coordination mechanisms</a:t>
            </a:r>
          </a:p>
          <a:p>
            <a:r>
              <a:rPr lang="en-US" dirty="0"/>
              <a:t>Raising consumer awareness</a:t>
            </a:r>
          </a:p>
          <a:p>
            <a:r>
              <a:rPr lang="en-US" dirty="0"/>
              <a:t>Raising producer awareness</a:t>
            </a:r>
          </a:p>
          <a:p>
            <a:r>
              <a:rPr lang="en-US" dirty="0"/>
              <a:t>Strategic planning</a:t>
            </a:r>
          </a:p>
          <a:p>
            <a:r>
              <a:rPr lang="en-US" dirty="0"/>
              <a:t>Increased regulation</a:t>
            </a:r>
          </a:p>
        </p:txBody>
      </p:sp>
    </p:spTree>
    <p:extLst>
      <p:ext uri="{BB962C8B-B14F-4D97-AF65-F5344CB8AC3E}">
        <p14:creationId xmlns:p14="http://schemas.microsoft.com/office/powerpoint/2010/main" val="3598420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 for Destination Planning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8840"/>
            <a:ext cx="8496944" cy="4107160"/>
          </a:xfrm>
        </p:spPr>
        <p:txBody>
          <a:bodyPr/>
          <a:lstStyle/>
          <a:p>
            <a:r>
              <a:rPr lang="en-US" dirty="0"/>
              <a:t>No single agreed approach</a:t>
            </a:r>
          </a:p>
          <a:p>
            <a:r>
              <a:rPr lang="en-US" dirty="0"/>
              <a:t>Destination organizations have different traditions and responsibilities</a:t>
            </a:r>
          </a:p>
          <a:p>
            <a:r>
              <a:rPr lang="en-US" dirty="0"/>
              <a:t>Rare to have a single agency with destination responsibility, but more likely in small states or in a location with a very high economic dependence on tourism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Sustainable Destinations and Regions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424936" cy="4544144"/>
          </a:xfrm>
        </p:spPr>
        <p:txBody>
          <a:bodyPr/>
          <a:lstStyle/>
          <a:p>
            <a:r>
              <a:rPr lang="en-US" dirty="0"/>
              <a:t>Tourism as the most appropriate use for destinations</a:t>
            </a:r>
          </a:p>
          <a:p>
            <a:r>
              <a:rPr lang="en-US" dirty="0"/>
              <a:t>Whole of destination approach</a:t>
            </a:r>
          </a:p>
          <a:p>
            <a:r>
              <a:rPr lang="en-US" i="1" dirty="0"/>
              <a:t>Low road</a:t>
            </a:r>
            <a:r>
              <a:rPr lang="en-US" dirty="0"/>
              <a:t> (duplication of the attributes of other destinations) or </a:t>
            </a:r>
            <a:r>
              <a:rPr lang="en-US" i="1" dirty="0"/>
              <a:t>high road</a:t>
            </a:r>
            <a:r>
              <a:rPr lang="en-US" dirty="0"/>
              <a:t> (focus on knowledge capacity and innovation) policies</a:t>
            </a:r>
          </a:p>
          <a:p>
            <a:r>
              <a:rPr lang="en-US" dirty="0"/>
              <a:t>Emergence of smart tourism destinations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Key Points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712968" cy="4608512"/>
          </a:xfrm>
        </p:spPr>
        <p:txBody>
          <a:bodyPr/>
          <a:lstStyle/>
          <a:p>
            <a:r>
              <a:rPr lang="en-US" sz="2800" dirty="0"/>
              <a:t>Contemporary tourism planning is oriented towards sustainable tourism development. </a:t>
            </a:r>
          </a:p>
          <a:p>
            <a:r>
              <a:rPr lang="en-US" sz="2800" dirty="0"/>
              <a:t>The ideal planning style is integrative, seeking to combine, social, environmental and economic planning goals and satisfy stakeholder aspirations. </a:t>
            </a:r>
          </a:p>
          <a:p>
            <a:r>
              <a:rPr lang="en-US" sz="2800" dirty="0"/>
              <a:t>Integrative planning is extremely difficult to achieve</a:t>
            </a:r>
          </a:p>
          <a:p>
            <a:r>
              <a:rPr lang="en-US" sz="2800" dirty="0"/>
              <a:t>Tourism’s need to contribute more broadly to sustainability and regional development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1143000"/>
          </a:xfrm>
        </p:spPr>
        <p:txBody>
          <a:bodyPr/>
          <a:lstStyle/>
          <a:p>
            <a:r>
              <a:rPr lang="en-US" dirty="0"/>
              <a:t>Lecture 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712968" cy="5112568"/>
          </a:xfrm>
        </p:spPr>
        <p:txBody>
          <a:bodyPr/>
          <a:lstStyle/>
          <a:p>
            <a:r>
              <a:rPr lang="en-US" sz="2800" dirty="0"/>
              <a:t>Understand the key questions facing tourism planning as a field of planning</a:t>
            </a:r>
          </a:p>
          <a:p>
            <a:r>
              <a:rPr lang="en-US" sz="2800" dirty="0" err="1"/>
              <a:t>Recognise</a:t>
            </a:r>
            <a:r>
              <a:rPr lang="en-US" sz="2800" dirty="0"/>
              <a:t> the different traditions of tourism planning and their key features</a:t>
            </a:r>
          </a:p>
          <a:p>
            <a:r>
              <a:rPr lang="en-US" sz="2800" dirty="0"/>
              <a:t>Appreciate the difficulties of developing a sustainable approach to tourism</a:t>
            </a:r>
          </a:p>
          <a:p>
            <a:r>
              <a:rPr lang="en-US" sz="2800" dirty="0" err="1"/>
              <a:t>Recognise</a:t>
            </a:r>
            <a:r>
              <a:rPr lang="en-US" sz="2800" dirty="0"/>
              <a:t> how changes in planning may be related to changes in the intellectual and physical environment</a:t>
            </a:r>
          </a:p>
          <a:p>
            <a:r>
              <a:rPr lang="en-US" sz="2800" dirty="0"/>
              <a:t>Understand the differences between approaches to regional competitiveness and development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 and Managing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and manage a complex amalgam of destination products</a:t>
            </a:r>
          </a:p>
          <a:p>
            <a:r>
              <a:rPr lang="en-US" dirty="0"/>
              <a:t>Nature of the destination demands planning in terms of effective governance and wellbeing</a:t>
            </a:r>
          </a:p>
          <a:p>
            <a:r>
              <a:rPr lang="en-US" dirty="0"/>
              <a:t>Highly contested issue – depending on </a:t>
            </a:r>
            <a:r>
              <a:rPr lang="en-US" dirty="0" err="1"/>
              <a:t>positionality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53602-9248-9C54-CB53-12CA3338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tourism planning occur?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A8251-D98C-6FA6-41F6-3D792D62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616152"/>
          </a:xfrm>
        </p:spPr>
        <p:txBody>
          <a:bodyPr/>
          <a:lstStyle/>
          <a:p>
            <a:r>
              <a:rPr lang="en-US" dirty="0"/>
              <a:t>Tourism planning occurs at various scales:</a:t>
            </a:r>
          </a:p>
          <a:p>
            <a:r>
              <a:rPr lang="en-US" dirty="0"/>
              <a:t>individual firms</a:t>
            </a:r>
          </a:p>
          <a:p>
            <a:r>
              <a:rPr lang="en-US" dirty="0"/>
              <a:t>Attractions</a:t>
            </a:r>
          </a:p>
          <a:p>
            <a:r>
              <a:rPr lang="en-US" dirty="0"/>
              <a:t>Destinations</a:t>
            </a:r>
          </a:p>
          <a:p>
            <a:r>
              <a:rPr lang="en-US" dirty="0"/>
              <a:t>Urban and regional planning </a:t>
            </a:r>
          </a:p>
          <a:p>
            <a:r>
              <a:rPr lang="en-US" dirty="0"/>
              <a:t>Nations</a:t>
            </a:r>
          </a:p>
          <a:p>
            <a:r>
              <a:rPr lang="en-US" dirty="0"/>
              <a:t>International, e.g., cross border</a:t>
            </a:r>
          </a:p>
        </p:txBody>
      </p:sp>
    </p:spTree>
    <p:extLst>
      <p:ext uri="{BB962C8B-B14F-4D97-AF65-F5344CB8AC3E}">
        <p14:creationId xmlns:p14="http://schemas.microsoft.com/office/powerpoint/2010/main" val="205658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Plan for Tourism?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Desire to avert negative consequences</a:t>
            </a:r>
          </a:p>
          <a:p>
            <a:r>
              <a:rPr lang="en-US" sz="2800" dirty="0"/>
              <a:t>Tourism symbiotic with recreation and conservation</a:t>
            </a:r>
          </a:p>
          <a:p>
            <a:r>
              <a:rPr lang="en-US" sz="2800" dirty="0"/>
              <a:t>Pluralistic</a:t>
            </a:r>
          </a:p>
          <a:p>
            <a:r>
              <a:rPr lang="en-US" sz="2800" dirty="0"/>
              <a:t>Political</a:t>
            </a:r>
          </a:p>
          <a:p>
            <a:r>
              <a:rPr lang="en-US" sz="2800" dirty="0"/>
              <a:t>Strategic and integrative</a:t>
            </a:r>
          </a:p>
          <a:p>
            <a:r>
              <a:rPr lang="en-US" sz="2800" dirty="0"/>
              <a:t>Regional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of Planning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Destination planning relatively recent</a:t>
            </a:r>
          </a:p>
          <a:p>
            <a:r>
              <a:rPr lang="en-US" dirty="0"/>
              <a:t>History of planning</a:t>
            </a:r>
          </a:p>
          <a:p>
            <a:r>
              <a:rPr lang="en-US" dirty="0"/>
              <a:t>Justification of planning</a:t>
            </a:r>
          </a:p>
          <a:p>
            <a:r>
              <a:rPr lang="en-US" dirty="0"/>
              <a:t>Rules of the game</a:t>
            </a:r>
          </a:p>
          <a:p>
            <a:r>
              <a:rPr lang="en-US" dirty="0"/>
              <a:t>Effectiveness in the mixed economy</a:t>
            </a:r>
          </a:p>
          <a:p>
            <a:r>
              <a:rPr lang="en-US" dirty="0"/>
              <a:t>What planners do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5609D-7815-EEAF-C8FA-4F76A9747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Continuum of Planning Interventions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280F8D67-8A20-BAFF-A03A-C1F324EC7A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761" y="1396409"/>
            <a:ext cx="4765238" cy="546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38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Approaches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Due to:</a:t>
            </a:r>
          </a:p>
          <a:p>
            <a:pPr lvl="1"/>
            <a:r>
              <a:rPr lang="en-US" dirty="0"/>
              <a:t>Ideas about planning – also related to ideas of governance</a:t>
            </a:r>
          </a:p>
          <a:p>
            <a:pPr lvl="1"/>
            <a:r>
              <a:rPr lang="en-US" dirty="0"/>
              <a:t>External environment of destination, i.e. what are other destinations doing, the state of the economy</a:t>
            </a:r>
          </a:p>
          <a:p>
            <a:pPr lvl="1"/>
            <a:r>
              <a:rPr lang="en-US" dirty="0"/>
              <a:t>Changes in the destination itself, i.e. environmental conditions, public acceptance of tourism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Traditions of Planning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568952" cy="4752528"/>
          </a:xfrm>
        </p:spPr>
        <p:txBody>
          <a:bodyPr/>
          <a:lstStyle/>
          <a:p>
            <a:pPr marL="571500" indent="-457200" algn="just">
              <a:buFont typeface="Wingdings" charset="2"/>
              <a:buAutoNum type="arabicPlain"/>
            </a:pPr>
            <a:r>
              <a:rPr lang="en-AU" dirty="0">
                <a:cs typeface="Times New Roman" charset="0"/>
              </a:rPr>
              <a:t>“</a:t>
            </a:r>
            <a:r>
              <a:rPr lang="en-US" dirty="0" err="1"/>
              <a:t>Boosterism</a:t>
            </a:r>
            <a:r>
              <a:rPr lang="en-AU" altLang="ja-JP" dirty="0"/>
              <a:t>”</a:t>
            </a:r>
            <a:r>
              <a:rPr lang="en-US" dirty="0"/>
              <a:t>; </a:t>
            </a:r>
          </a:p>
          <a:p>
            <a:pPr marL="571500" indent="-457200">
              <a:buFont typeface="Wingdings" charset="2"/>
              <a:buAutoNum type="arabicPlain"/>
            </a:pPr>
            <a:r>
              <a:rPr lang="en-US" dirty="0"/>
              <a:t>An economic, industry-oriented approach; </a:t>
            </a:r>
            <a:endParaRPr lang="en-GB" dirty="0"/>
          </a:p>
          <a:p>
            <a:pPr marL="571500" indent="-457200">
              <a:buFont typeface="Wingdings" charset="2"/>
              <a:buAutoNum type="arabicPlain"/>
            </a:pPr>
            <a:r>
              <a:rPr lang="en-US" dirty="0"/>
              <a:t>A physical/spatial approach; </a:t>
            </a:r>
            <a:endParaRPr lang="en-GB" dirty="0"/>
          </a:p>
          <a:p>
            <a:pPr marL="571500" indent="-457200">
              <a:buFont typeface="Wingdings" charset="2"/>
              <a:buAutoNum type="arabicPlain"/>
            </a:pPr>
            <a:r>
              <a:rPr lang="en-US" dirty="0"/>
              <a:t>A community-oriented approach; and</a:t>
            </a:r>
            <a:endParaRPr lang="en-GB" dirty="0"/>
          </a:p>
          <a:p>
            <a:pPr marL="571500" indent="-457200">
              <a:buFont typeface="Wingdings" charset="2"/>
              <a:buAutoNum type="arabicPlain"/>
            </a:pPr>
            <a:r>
              <a:rPr lang="en-US" dirty="0"/>
              <a:t>A sustainable tourism approach.</a:t>
            </a:r>
          </a:p>
          <a:p>
            <a:pPr lvl="1"/>
            <a:r>
              <a:rPr lang="en-US" sz="3200" dirty="0"/>
              <a:t>Development of new integrated approaches as well as focus on issues of destination resilience and vulnerability</a:t>
            </a:r>
            <a:endParaRPr lang="en-GB" sz="32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721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Blank Presentation</vt:lpstr>
      <vt:lpstr>Contemporary Tourism</vt:lpstr>
      <vt:lpstr>Lecture Objectives</vt:lpstr>
      <vt:lpstr>Planning and Managing</vt:lpstr>
      <vt:lpstr>Where does tourism planning occur?</vt:lpstr>
      <vt:lpstr>Why Plan for Tourism?</vt:lpstr>
      <vt:lpstr>Development of Planning</vt:lpstr>
      <vt:lpstr>A Continuum of Planning Interventions</vt:lpstr>
      <vt:lpstr>Changing Approaches</vt:lpstr>
      <vt:lpstr>5 Traditions of Planning</vt:lpstr>
      <vt:lpstr>Boosterism</vt:lpstr>
      <vt:lpstr>Economic Approach</vt:lpstr>
      <vt:lpstr>Physical/Spatial Approach</vt:lpstr>
      <vt:lpstr>Physical/Spatial key themes</vt:lpstr>
      <vt:lpstr>Community Oriented</vt:lpstr>
      <vt:lpstr>Sustainable Tourism</vt:lpstr>
      <vt:lpstr>Sustainable Tourism Planning Strategies</vt:lpstr>
      <vt:lpstr>Responsibility for Destination Planning</vt:lpstr>
      <vt:lpstr>Sustainable Destinations and Regions</vt:lpstr>
      <vt:lpstr>Summary of Key Points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17</cp:revision>
  <dcterms:created xsi:type="dcterms:W3CDTF">2007-09-25T11:26:34Z</dcterms:created>
  <dcterms:modified xsi:type="dcterms:W3CDTF">2023-01-07T15:25:44Z</dcterms:modified>
</cp:coreProperties>
</file>